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_rels/presentation.xml.rels" ContentType="application/vnd.openxmlformats-package.relationships+xml"/>
  <Override PartName="/ppt/media/image12.png" ContentType="image/png"/>
  <Override PartName="/ppt/media/image20.jpeg" ContentType="image/jpeg"/>
  <Override PartName="/ppt/media/image9.png" ContentType="image/png"/>
  <Override PartName="/ppt/media/image11.png" ContentType="image/png"/>
  <Override PartName="/ppt/media/image19.jpeg" ContentType="image/jpeg"/>
  <Override PartName="/ppt/media/image7.jpeg" ContentType="image/jpeg"/>
  <Override PartName="/ppt/media/image18.tif" ContentType="image/tiff"/>
  <Override PartName="/ppt/media/image3.wmf" ContentType="image/x-wmf"/>
  <Override PartName="/ppt/media/image8.jpeg" ContentType="image/jpeg"/>
  <Override PartName="/ppt/media/image13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6.png" ContentType="image/png"/>
  <Override PartName="/ppt/media/image14.wmf" ContentType="image/x-wmf"/>
  <Override PartName="/ppt/media/image1.wmf" ContentType="image/x-wmf"/>
  <Override PartName="/ppt/media/image2.wmf" ContentType="image/x-wmf"/>
  <Override PartName="/ppt/media/image4.wmf" ContentType="image/x-wmf"/>
  <Override PartName="/ppt/media/image10.png" ContentType="image/png"/>
  <Override PartName="/ppt/media/image5.wmf" ContentType="image/x-wmf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dt" idx="1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ftr" idx="1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sldNum" idx="1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B8C4AF74-71D4-4D16-ADD5-1441E10F2A4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7372092-734F-479B-B13D-3230F95B1C2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840" cy="342684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840" cy="342684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6572E2F-CE65-4135-AB75-97AA9BBC0BC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840" cy="342684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B2E1EDA-8AFC-4414-9FDD-E56D91EB6A8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840" cy="3426840"/>
          </a:xfrm>
          <a:prstGeom prst="rect">
            <a:avLst/>
          </a:prstGeom>
          <a:ln w="0">
            <a:noFill/>
          </a:ln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C8DAA0-FC17-4B12-BDE4-FC1338886DB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86C6BC-9EAD-4BE2-BC08-F7541DDEFAF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1A8B85-B1EE-4AC8-97B3-2EC6D581E2D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5C7B82-96FF-4FEE-9B39-617D7E660E1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E7E907-75AA-4E4E-BCAB-6CBF7A7B2E9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DEF86D-ACE8-43E4-BF05-287A58AE025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AA9C96-4788-46CF-A050-0EFB91BC4D4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27165A-DE89-439F-B59E-940D39E4D82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D1353B-1F69-4C4A-8A49-DE61646E395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43D70E-6BAD-4A1D-91B4-4A4D4DB6748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81F332-F81B-42DD-9709-A27D3455BC7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6DAB48-1F09-42F7-AFED-42635386147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C471EF-8115-4DDD-A07E-F084885BEAC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A72DF6F-4EAF-42E8-A455-54965D116D5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0A3259F-90EF-440F-9CFC-775500644B9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3558826-BE49-4DAF-AF5F-9F2AC3C2E91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BF331C8-1E90-4CA8-979A-766752BB1CB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2B1CD40-D8A5-47E6-80EC-742F752610A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6E3AC1A-1F73-4281-A0FC-2717CC9AE9C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2295849-9BA4-4843-99E4-C6E8D45D25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8E96900-7ADE-468A-9C4C-0135AECDDB8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1E717D4-0BB1-47F7-8694-58C635F4114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28A2FC1-4A1D-44DD-BA85-C8B32B44232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8669270-B27B-4813-A44E-211A83306E3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059EE4C-03BA-4984-9D75-669753F86C7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41AA3B0-E24E-45F9-AA18-F1B7101BCAE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26D60E6-4390-4E16-8599-D43B27E8609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8052FC5-DCE2-4F5E-9498-497C4F43CAB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3B86EED-3CDA-431B-9453-21D8685009C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9AD7009-63D3-42A6-A6ED-A3795E369B3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5DEBD0A-68A1-4E45-A82F-139380BC90B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F65BC93-394D-409A-A841-C099A68A2D3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8D9AEBF-F16B-41A0-9699-23EA696AF56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5D7D32B-FDC6-4268-8D50-98FCC1A3090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33881E3-12BD-434A-8904-53714A5476D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D976BE7-DBB1-4580-A096-519BEA01464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CFE9056-458D-466E-8519-4003628898C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DB379AB-C2CE-4C45-9FDB-94DA37F7563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A50FE00-52D0-4517-8811-F978D977AC0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FF46C7E-BDE8-480A-8DB5-698CDB46F27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E353E30-C900-4AB6-BA83-CADF4E6BE72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9F2A0A7-33B6-40A8-9512-C0109D77D9A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4902C5F-E30A-4779-B480-F6202085CC9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5938025-7FCB-4FD5-953F-576D3A4B07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834F443-AA75-4CAF-A8B5-F82B3B06C9C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57C8EB3-23CA-4FF7-9C43-71A800E4BF9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0212D0D-EAFC-4EEB-A948-939FE01DAF8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B3575E5-AF38-4ADD-AD07-750E845DCE0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6F6BDCE-DCF7-4FCA-A2B7-78DDE1B88E1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560" cy="428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560" cy="42876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93320" cy="47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31560" cy="47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A1EC13D3-5B89-4062-8520-4A42B4CBFBF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31560" cy="47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4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560" cy="42876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93320" cy="47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31560" cy="47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4A2865B7-2204-45FC-95ED-7126D37DBAC2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31560" cy="47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27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560" cy="42876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1"/>
          <p:cNvSpPr>
            <a:spLocks noGrp="1"/>
          </p:cNvSpPr>
          <p:nvPr>
            <p:ph type="ftr" idx="7"/>
          </p:nvPr>
        </p:nvSpPr>
        <p:spPr>
          <a:xfrm>
            <a:off x="3124080" y="6245280"/>
            <a:ext cx="2893320" cy="47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ldNum" idx="8"/>
          </p:nvPr>
        </p:nvSpPr>
        <p:spPr>
          <a:xfrm>
            <a:off x="6553080" y="6245280"/>
            <a:ext cx="2131560" cy="47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F0FA383A-E5CA-4EC1-B234-775ED72E4C9C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dt" idx="9"/>
          </p:nvPr>
        </p:nvSpPr>
        <p:spPr>
          <a:xfrm>
            <a:off x="457200" y="6245280"/>
            <a:ext cx="2131560" cy="47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70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560" cy="428760"/>
          </a:xfrm>
          <a:prstGeom prst="rect">
            <a:avLst/>
          </a:prstGeom>
          <a:ln w="0">
            <a:noFill/>
          </a:ln>
        </p:spPr>
      </p:pic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ftr" idx="10"/>
          </p:nvPr>
        </p:nvSpPr>
        <p:spPr>
          <a:xfrm>
            <a:off x="3124080" y="6245280"/>
            <a:ext cx="2893320" cy="47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11"/>
          </p:nvPr>
        </p:nvSpPr>
        <p:spPr>
          <a:xfrm>
            <a:off x="6553080" y="6245280"/>
            <a:ext cx="2131560" cy="47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049580D8-3E7C-47B9-9E0B-2D8CF3CAA27B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dt" idx="12"/>
          </p:nvPr>
        </p:nvSpPr>
        <p:spPr>
          <a:xfrm>
            <a:off x="457200" y="6245280"/>
            <a:ext cx="2131560" cy="47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5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5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wmf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tif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42920" cy="6850440"/>
          </a:xfrm>
          <a:prstGeom prst="rect">
            <a:avLst/>
          </a:prstGeom>
          <a:ln w="0">
            <a:noFill/>
          </a:ln>
        </p:spPr>
      </p:pic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70240" cy="14677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Welcome to ASEN 3728</a:t>
            </a:r>
            <a:br>
              <a:rPr sz="4000"/>
            </a:b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Aircraft Dynamics!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0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21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9720" cy="438588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440" cy="732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3728.O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59" name="Picture 6" descr="Miami Rick ✈️🇺🇸 on Twitter: &quot;I'll just leave this....here ..."/>
          <p:cNvPicPr/>
          <p:nvPr/>
        </p:nvPicPr>
        <p:blipFill>
          <a:blip r:embed="rId1"/>
          <a:stretch/>
        </p:blipFill>
        <p:spPr>
          <a:xfrm>
            <a:off x="2028240" y="914400"/>
            <a:ext cx="5056560" cy="507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3" descr="A large passenger jet flying through a clear blue sky&#10;&#10;Description automatically generated"/>
          <p:cNvPicPr/>
          <p:nvPr/>
        </p:nvPicPr>
        <p:blipFill>
          <a:blip r:embed="rId1"/>
          <a:stretch/>
        </p:blipFill>
        <p:spPr>
          <a:xfrm>
            <a:off x="0" y="-1800"/>
            <a:ext cx="9205560" cy="6855840"/>
          </a:xfrm>
          <a:prstGeom prst="rect">
            <a:avLst/>
          </a:prstGeom>
          <a:ln w="0">
            <a:noFill/>
          </a:ln>
        </p:spPr>
      </p:pic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143000" y="914040"/>
            <a:ext cx="3054240" cy="6566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Arial"/>
              </a:rPr>
              <a:t>Break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7" descr="tempest_low.JPG"/>
          <p:cNvPicPr/>
          <p:nvPr/>
        </p:nvPicPr>
        <p:blipFill>
          <a:blip r:embed="rId1"/>
          <a:srcRect l="0" t="3582" r="0" b="37937"/>
          <a:stretch/>
        </p:blipFill>
        <p:spPr>
          <a:xfrm>
            <a:off x="137880" y="96840"/>
            <a:ext cx="2878560" cy="112032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3159360" y="230760"/>
            <a:ext cx="5383800" cy="731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Arial"/>
              </a:rPr>
              <a:t>Outline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24" name="Rectangle 3"/>
          <p:cNvSpPr/>
          <p:nvPr/>
        </p:nvSpPr>
        <p:spPr>
          <a:xfrm>
            <a:off x="324000" y="1472040"/>
            <a:ext cx="5077800" cy="1954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What is A/C Dynamics About?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Course Logistics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Nomenclature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My Background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Aircraft Dynamics and Controls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685800" y="1539360"/>
            <a:ext cx="434304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latin typeface="Arial"/>
              </a:rPr>
              <a:t>Aeronautical Engineering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7" name=""/>
          <p:cNvSpPr/>
          <p:nvPr/>
        </p:nvSpPr>
        <p:spPr>
          <a:xfrm>
            <a:off x="914400" y="2286000"/>
            <a:ext cx="434304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latin typeface="Arial"/>
              </a:rPr>
              <a:t> </a:t>
            </a:r>
            <a:r>
              <a:rPr b="0" lang="en-US" sz="2400" spc="-1" strike="noStrike">
                <a:latin typeface="Arial"/>
              </a:rPr>
              <a:t>Aerodynamics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latin typeface="Arial"/>
              </a:rPr>
              <a:t> </a:t>
            </a:r>
            <a:r>
              <a:rPr b="0" lang="en-US" sz="2400" spc="-1" strike="noStrike">
                <a:latin typeface="Arial"/>
              </a:rPr>
              <a:t>Structures and Materials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latin typeface="Arial"/>
              </a:rPr>
              <a:t> </a:t>
            </a:r>
            <a:r>
              <a:rPr b="0" lang="en-US" sz="2400" spc="-1" strike="noStrike">
                <a:latin typeface="Arial"/>
              </a:rPr>
              <a:t>Propulsion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latin typeface="Arial"/>
              </a:rPr>
              <a:t> </a:t>
            </a:r>
            <a:r>
              <a:rPr b="0" lang="en-US" sz="2400" spc="-1" strike="noStrike">
                <a:latin typeface="Arial"/>
              </a:rPr>
              <a:t>Dynamics and Controls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8" name=""/>
          <p:cNvSpPr/>
          <p:nvPr/>
        </p:nvSpPr>
        <p:spPr>
          <a:xfrm>
            <a:off x="5029200" y="3200400"/>
            <a:ext cx="34286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Keep the pointy end in front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Get the aircraft to where we want to go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685800" y="4372200"/>
            <a:ext cx="628056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In this class, we will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Develop a mathematical model of aircraft (A/C) behavior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Learn how to create an aircraft computer simulation model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Design control systems to effect desirable dynamics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440" cy="732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Aircraft Dynamics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1" name="TextBox 3"/>
          <p:cNvSpPr/>
          <p:nvPr/>
        </p:nvSpPr>
        <p:spPr>
          <a:xfrm>
            <a:off x="933120" y="1598760"/>
            <a:ext cx="58640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Newton’s Laws     (ASEN 2703)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2" name="TextBox 4"/>
          <p:cNvSpPr/>
          <p:nvPr/>
        </p:nvSpPr>
        <p:spPr>
          <a:xfrm>
            <a:off x="543960" y="2269080"/>
            <a:ext cx="629244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+ Aerodynamics       (ASEN 2702,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ASEN 3711)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3" name="TextBox 5"/>
          <p:cNvSpPr/>
          <p:nvPr/>
        </p:nvSpPr>
        <p:spPr>
          <a:xfrm>
            <a:off x="920520" y="3574800"/>
            <a:ext cx="58734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Aircraft Dynamics (ASEN 3728)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4" name="Straight Connector 8"/>
          <p:cNvSpPr/>
          <p:nvPr/>
        </p:nvSpPr>
        <p:spPr>
          <a:xfrm>
            <a:off x="595800" y="3433320"/>
            <a:ext cx="6124680" cy="360"/>
          </a:xfrm>
          <a:prstGeom prst="line">
            <a:avLst/>
          </a:prstGeom>
          <a:ln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35" name="TextBox 15"/>
          <p:cNvSpPr/>
          <p:nvPr/>
        </p:nvSpPr>
        <p:spPr>
          <a:xfrm>
            <a:off x="6818400" y="1524960"/>
            <a:ext cx="216720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000" spc="-1" strike="noStrike">
                <a:solidFill>
                  <a:srgbClr val="004080"/>
                </a:solidFill>
                <a:latin typeface="Arial"/>
                <a:ea typeface="Arial"/>
              </a:rPr>
              <a:t>Inertial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2000" spc="-1" strike="noStrike">
                <a:solidFill>
                  <a:srgbClr val="004080"/>
                </a:solidFill>
                <a:latin typeface="Arial"/>
                <a:ea typeface="Arial"/>
              </a:rPr>
              <a:t>Reference Frame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6" name="TextBox 16"/>
          <p:cNvSpPr/>
          <p:nvPr/>
        </p:nvSpPr>
        <p:spPr>
          <a:xfrm>
            <a:off x="6857640" y="2458080"/>
            <a:ext cx="216252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000" spc="-1" strike="noStrike">
                <a:solidFill>
                  <a:srgbClr val="004080"/>
                </a:solidFill>
                <a:latin typeface="Arial"/>
                <a:ea typeface="Arial"/>
              </a:rPr>
              <a:t>Body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2000" spc="-1" strike="noStrike">
                <a:solidFill>
                  <a:srgbClr val="004080"/>
                </a:solidFill>
                <a:latin typeface="Arial"/>
                <a:ea typeface="Arial"/>
              </a:rPr>
              <a:t>Reference Frame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7" name="TextBox 17"/>
          <p:cNvSpPr/>
          <p:nvPr/>
        </p:nvSpPr>
        <p:spPr>
          <a:xfrm>
            <a:off x="893880" y="5223960"/>
            <a:ext cx="5617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Nonlinear Equations of Motion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8" name="Right Arrow 18"/>
          <p:cNvSpPr/>
          <p:nvPr/>
        </p:nvSpPr>
        <p:spPr>
          <a:xfrm rot="5400000">
            <a:off x="3706200" y="4543200"/>
            <a:ext cx="806760" cy="398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080"/>
          </a:solidFill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440" cy="732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Course Hub: Canvas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457200" y="914400"/>
            <a:ext cx="8264520" cy="509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440" cy="732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My Assumptions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2" name="Picture 3" descr=""/>
          <p:cNvPicPr/>
          <p:nvPr/>
        </p:nvPicPr>
        <p:blipFill>
          <a:blip r:embed="rId1"/>
          <a:stretch/>
        </p:blipFill>
        <p:spPr>
          <a:xfrm>
            <a:off x="5954400" y="3519360"/>
            <a:ext cx="2730240" cy="13640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243" name="Picture 4" descr=""/>
          <p:cNvPicPr/>
          <p:nvPr/>
        </p:nvPicPr>
        <p:blipFill>
          <a:blip r:embed="rId2"/>
          <a:stretch/>
        </p:blipFill>
        <p:spPr>
          <a:xfrm>
            <a:off x="5954400" y="1737720"/>
            <a:ext cx="2730240" cy="13640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244" name=""/>
          <p:cNvSpPr/>
          <p:nvPr/>
        </p:nvSpPr>
        <p:spPr>
          <a:xfrm>
            <a:off x="183600" y="1279440"/>
            <a:ext cx="5531040" cy="436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material is challenging, and can take multiple engagements to understand fully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 student who comes to my office or asks a question wants to learn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It may take multiple ways of explaining a concept before a student understands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We must work together to help you find the way to understand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Taking notes in class and doing the homework yourselves are critical steps to understanding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 am trying to bring you to the point of understanding, not just give you the answer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We will have fun this semester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685800" y="724320"/>
            <a:ext cx="771444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85680"/>
            <a:ext cx="8227440" cy="732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3728.O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37080" y="4506480"/>
            <a:ext cx="9052920" cy="1893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Once a week I will feature course-related memes and videos from the Internet.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Students should email me links to memes and videos on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topics related to the course content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(not about the course itself).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8" name="Picture 2" descr="http://headblitz.com/wp-content/uploads/2012/03/tosh0.jpg"/>
          <p:cNvPicPr/>
          <p:nvPr/>
        </p:nvPicPr>
        <p:blipFill>
          <a:blip r:embed="rId1"/>
          <a:stretch/>
        </p:blipFill>
        <p:spPr>
          <a:xfrm>
            <a:off x="1717920" y="959040"/>
            <a:ext cx="5621760" cy="3309480"/>
          </a:xfrm>
          <a:prstGeom prst="rect">
            <a:avLst/>
          </a:prstGeom>
          <a:ln w="0">
            <a:solidFill>
              <a:srgbClr val="b3b3b3"/>
            </a:solidFill>
          </a:ln>
        </p:spPr>
      </p:pic>
      <p:sp>
        <p:nvSpPr>
          <p:cNvPr id="249" name="Rectangle 5"/>
          <p:cNvSpPr/>
          <p:nvPr/>
        </p:nvSpPr>
        <p:spPr>
          <a:xfrm>
            <a:off x="3053880" y="1974960"/>
            <a:ext cx="3238920" cy="805680"/>
          </a:xfrm>
          <a:prstGeom prst="rect">
            <a:avLst/>
          </a:prstGeom>
          <a:solidFill>
            <a:srgbClr val="0070c0"/>
          </a:solidFill>
          <a:ln w="12700">
            <a:solidFill>
              <a:srgbClr val="40404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Rectangle 3"/>
          <p:cNvSpPr/>
          <p:nvPr/>
        </p:nvSpPr>
        <p:spPr>
          <a:xfrm>
            <a:off x="3065040" y="1860840"/>
            <a:ext cx="323820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6000" spc="-1" strike="noStrike">
                <a:solidFill>
                  <a:srgbClr val="a6a6a6"/>
                </a:solidFill>
                <a:latin typeface="Rockwell Extra Bold"/>
                <a:ea typeface="Arial"/>
              </a:rPr>
              <a:t>3728</a:t>
            </a:r>
            <a:r>
              <a:rPr b="1" lang="en-US" sz="6000" spc="-1" strike="noStrike">
                <a:solidFill>
                  <a:srgbClr val="ff0000"/>
                </a:solidFill>
                <a:latin typeface="Rockwell Extra Bold"/>
                <a:ea typeface="Arial"/>
              </a:rPr>
              <a:t>.</a:t>
            </a:r>
            <a:r>
              <a:rPr b="1" lang="en-US" sz="6000" spc="-1" strike="noStrike">
                <a:solidFill>
                  <a:srgbClr val="a6a6a6"/>
                </a:solidFill>
                <a:latin typeface="Rockwell Extra Bold"/>
                <a:ea typeface="Arial"/>
              </a:rPr>
              <a:t>O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251" name="Picture 7" descr="Boulder FL master.eps"/>
          <p:cNvPicPr/>
          <p:nvPr/>
        </p:nvPicPr>
        <p:blipFill>
          <a:blip r:embed="rId2"/>
          <a:srcRect l="0" t="0" r="77874" b="0"/>
          <a:stretch/>
        </p:blipFill>
        <p:spPr>
          <a:xfrm rot="210000">
            <a:off x="2513880" y="2941920"/>
            <a:ext cx="240120" cy="218880"/>
          </a:xfrm>
          <a:prstGeom prst="rect">
            <a:avLst/>
          </a:prstGeom>
          <a:ln w="0">
            <a:noFill/>
          </a:ln>
        </p:spPr>
      </p:pic>
      <p:pic>
        <p:nvPicPr>
          <p:cNvPr id="252" name="" descr=""/>
          <p:cNvPicPr/>
          <p:nvPr/>
        </p:nvPicPr>
        <p:blipFill>
          <a:blip r:embed="rId3"/>
          <a:stretch/>
        </p:blipFill>
        <p:spPr>
          <a:xfrm>
            <a:off x="1301040" y="820440"/>
            <a:ext cx="6240960" cy="355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2" presetSubtype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9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10" descr=""/>
          <p:cNvPicPr/>
          <p:nvPr/>
        </p:nvPicPr>
        <p:blipFill>
          <a:blip r:embed="rId1"/>
          <a:stretch/>
        </p:blipFill>
        <p:spPr>
          <a:xfrm>
            <a:off x="1010880" y="857160"/>
            <a:ext cx="6262920" cy="5360400"/>
          </a:xfrm>
          <a:prstGeom prst="rect">
            <a:avLst/>
          </a:prstGeom>
          <a:ln w="0">
            <a:noFill/>
          </a:ln>
        </p:spPr>
      </p:pic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440" cy="6566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3728.O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5" name="Rectangle 1"/>
          <p:cNvSpPr/>
          <p:nvPr/>
        </p:nvSpPr>
        <p:spPr>
          <a:xfrm>
            <a:off x="4423320" y="1821240"/>
            <a:ext cx="2607120" cy="614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56" name="Content Placeholder 4" descr=""/>
          <p:cNvPicPr/>
          <p:nvPr/>
        </p:nvPicPr>
        <p:blipFill>
          <a:blip r:embed="rId2"/>
          <a:srcRect l="0" t="0" r="0" b="5897"/>
          <a:stretch/>
        </p:blipFill>
        <p:spPr>
          <a:xfrm>
            <a:off x="5070600" y="857160"/>
            <a:ext cx="2081520" cy="2375280"/>
          </a:xfrm>
          <a:prstGeom prst="rect">
            <a:avLst/>
          </a:prstGeom>
          <a:ln w="9525">
            <a:noFill/>
          </a:ln>
        </p:spPr>
      </p:pic>
      <p:pic>
        <p:nvPicPr>
          <p:cNvPr id="257" name="Picture 2" descr=""/>
          <p:cNvPicPr/>
          <p:nvPr/>
        </p:nvPicPr>
        <p:blipFill>
          <a:blip r:embed="rId3"/>
          <a:stretch/>
        </p:blipFill>
        <p:spPr>
          <a:xfrm>
            <a:off x="4213800" y="3481200"/>
            <a:ext cx="4726080" cy="25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43071</TotalTime>
  <Application>LibreOffice/7.3.7.2$Linux_X86_64 LibreOffice_project/30$Build-2</Application>
  <AppVersion>15.0000</AppVersion>
  <Words>2626</Words>
  <Paragraphs>400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2025-01-16T12:06:08Z</dcterms:modified>
  <cp:revision>325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17</vt:i4>
  </property>
  <property fmtid="{D5CDD505-2E9C-101B-9397-08002B2CF9AE}" pid="3" name="MMClips">
    <vt:i4>5</vt:i4>
  </property>
  <property fmtid="{D5CDD505-2E9C-101B-9397-08002B2CF9AE}" pid="4" name="Notes">
    <vt:i4>32</vt:i4>
  </property>
  <property fmtid="{D5CDD505-2E9C-101B-9397-08002B2CF9AE}" pid="5" name="PresentationFormat">
    <vt:lpwstr>On-screen Show (4:3)</vt:lpwstr>
  </property>
  <property fmtid="{D5CDD505-2E9C-101B-9397-08002B2CF9AE}" pid="6" name="Slides">
    <vt:i4>56</vt:i4>
  </property>
  <property fmtid="{D5CDD505-2E9C-101B-9397-08002B2CF9AE}" pid="7" name="Version">
    <vt:i4>1</vt:i4>
  </property>
</Properties>
</file>